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9" r:id="rId5"/>
    <p:sldId id="270" r:id="rId6"/>
    <p:sldId id="275" r:id="rId7"/>
    <p:sldId id="274" r:id="rId8"/>
    <p:sldId id="273" r:id="rId9"/>
    <p:sldId id="263" r:id="rId10"/>
    <p:sldId id="276" r:id="rId11"/>
    <p:sldId id="277" r:id="rId12"/>
    <p:sldId id="278" r:id="rId13"/>
    <p:sldId id="264" r:id="rId14"/>
    <p:sldId id="279" r:id="rId15"/>
    <p:sldId id="280" r:id="rId16"/>
    <p:sldId id="281" r:id="rId17"/>
    <p:sldId id="283" r:id="rId18"/>
    <p:sldId id="282" r:id="rId19"/>
    <p:sldId id="284" r:id="rId20"/>
    <p:sldId id="260" r:id="rId21"/>
    <p:sldId id="285" r:id="rId22"/>
    <p:sldId id="266" r:id="rId23"/>
    <p:sldId id="286" r:id="rId24"/>
    <p:sldId id="287" r:id="rId25"/>
    <p:sldId id="265" r:id="rId26"/>
    <p:sldId id="267" r:id="rId27"/>
    <p:sldId id="288" r:id="rId28"/>
    <p:sldId id="268" r:id="rId2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 autoAdjust="0"/>
    <p:restoredTop sz="94660"/>
  </p:normalViewPr>
  <p:slideViewPr>
    <p:cSldViewPr snapToGrid="0">
      <p:cViewPr>
        <p:scale>
          <a:sx n="100" d="100"/>
          <a:sy n="100" d="100"/>
        </p:scale>
        <p:origin x="178" y="-8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2:52:00.9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2:57:20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08T13:26:51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C0D444B-427E-4D27-BA7B-A73E9F9EF8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46B5CBA4-9038-419D-8DE4-7E3152DA38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59B902E-FF67-4071-A732-25185469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AC1EE-9C56-4A23-AB33-5753B9D4BB23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E1A20589-AD85-490D-946C-59891824B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19E0A6B-D180-4586-B230-5E5493C70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12FE4-E182-4A58-9B1E-5D9A42B6F48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77103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727C2D6-7B45-42E6-B350-F9A29A27A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759212E4-51E1-41F4-A4AC-602E9403D9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2E529D18-D4D4-4E28-BA28-A357A1256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AC1EE-9C56-4A23-AB33-5753B9D4BB23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2850D3E-56DD-40BA-B0C0-775931034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C6BAC36-0CF3-4660-BFC5-5C9B70285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12FE4-E182-4A58-9B1E-5D9A42B6F48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4335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5BFC3D1D-AEF0-406C-AB6D-8059F3B82A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93E6AB58-E3AA-4267-B3C3-0D972D690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5816C58-33EB-43F2-8E43-A6477429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AC1EE-9C56-4A23-AB33-5753B9D4BB23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85CAD72-1054-4E30-94F1-305306203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3212772E-C584-467F-A329-FF4CE4773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12FE4-E182-4A58-9B1E-5D9A42B6F48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03463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66052C5-992E-4BCE-A78E-E8EBF4ABB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EDE1E41-E857-49AB-87E6-57FDA02BD6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DA22644-3536-4AFE-BCCC-7B1336E6C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AC1EE-9C56-4A23-AB33-5753B9D4BB23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360A523-83A2-4553-9A38-74CE2AEB9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D536D78-52AD-4832-B4EF-5DD465B2C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12FE4-E182-4A58-9B1E-5D9A42B6F48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79859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E9A7EA1-F3C0-47A8-B306-633B23A33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C3A250E-AF6F-4415-83C4-9C4425A870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BE6EBD2-7D37-4F59-9F43-9FC053C9F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AC1EE-9C56-4A23-AB33-5753B9D4BB23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B22EA76D-9D0D-42E0-AE68-14DEE2331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ACA9CCF-6C6A-4B3A-A40A-15F054A25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12FE4-E182-4A58-9B1E-5D9A42B6F48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02003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D3E368C-D47F-47E8-ACD0-0136A42BE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8F95002-165C-4ABB-A9E3-70F02CA86A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20939E99-8523-4B8C-9666-A3BF100B99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18299D9-9592-4D7A-B247-9DC1AA350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AC1EE-9C56-4A23-AB33-5753B9D4BB23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28EB956-BFDC-4E48-977C-1347ECC64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EFE5FA34-F958-4556-9BD1-76DCECFFD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12FE4-E182-4A58-9B1E-5D9A42B6F48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5302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147FBD2-5E31-49B2-AB66-709CE4B5C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6C1BAFB-A355-490B-9E62-F8F3CDEEC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44AC8EED-A329-4320-BB7F-F902A5082E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70656F19-CE76-41FE-B650-940A4672CA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0C0C2DE0-1736-40FE-8DD1-BF85B9553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A6C93D7D-2F94-4D9C-87A7-30D771E7E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AC1EE-9C56-4A23-AB33-5753B9D4BB23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7BB2D71C-5875-436F-84B2-A42414BD6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D4FA67AC-5F7B-4EA0-98EF-4744F5FDC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12FE4-E182-4A58-9B1E-5D9A42B6F48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50793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215C910-C781-4079-A9BC-E5D9C32E6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181CE063-6EA3-4215-AD24-124070311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AC1EE-9C56-4A23-AB33-5753B9D4BB23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084B4FFC-64F4-4202-BE98-40E3991BF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8624C781-3AC7-45FB-A7CA-3BAD2FDDB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12FE4-E182-4A58-9B1E-5D9A42B6F48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78976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330078BE-BE72-411A-88DD-10924F5C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AC1EE-9C56-4A23-AB33-5753B9D4BB23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6E636720-5E83-43C8-A13D-18E252850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30D26FE-D413-42D9-9800-61EA2A7B6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12FE4-E182-4A58-9B1E-5D9A42B6F48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65282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86A89EE-5589-4D73-9DA4-E197D2DC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CF60AF4-9C6F-4B09-B43C-B71E9403E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CAA90205-E6F3-46DF-AD10-F699A6D8D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17072FD0-0949-4C3F-A2FA-2EE9B902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AC1EE-9C56-4A23-AB33-5753B9D4BB23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4E28F3DE-19A0-4A2A-AEA8-C55A5265F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96ADE437-BEB4-435B-ABC1-E4655A7BA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12FE4-E182-4A58-9B1E-5D9A42B6F48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21932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D8BE075-16B7-43EC-8456-3888413E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D6E6EC9D-4D5C-4189-9934-18B901C36C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D5648CF5-F506-4FF8-AE70-F3B59BC3A0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C5E12E60-0BDE-4FFE-92D2-3A38F397B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AC1EE-9C56-4A23-AB33-5753B9D4BB23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84163CBA-33FD-4DDF-8C92-17A1DD457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5B660387-EC63-4D96-90EF-F6F735B9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012FE4-E182-4A58-9B1E-5D9A42B6F48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776933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87736843-B16F-4876-9B12-0B15413C7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2FEE81A2-4B3A-4781-B6AF-E49006513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0884A42-626F-4BBF-A837-B527C6B104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AC1EE-9C56-4A23-AB33-5753B9D4BB23}" type="datetimeFigureOut">
              <a:rPr lang="tr-TR" smtClean="0"/>
              <a:t>8.06.2022</a:t>
            </a:fld>
            <a:endParaRPr lang="tr-TR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9F8F843-8808-488D-B687-4167253BBC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BA6AEBC-EC6D-4741-A25E-7533D2E3B7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012FE4-E182-4A58-9B1E-5D9A42B6F48C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20059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4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16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B544002F-629C-4158-8BF3-302AC5C4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46775"/>
            <a:ext cx="5109005" cy="1777829"/>
          </a:xfrm>
        </p:spPr>
        <p:txBody>
          <a:bodyPr>
            <a:normAutofit/>
          </a:bodyPr>
          <a:lstStyle/>
          <a:p>
            <a:pPr algn="r"/>
            <a:r>
              <a:rPr lang="tr-TR" sz="4000" dirty="0"/>
              <a:t>DC Güç Kaynağı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23EDF36-C62A-42E2-BE11-08CD89514D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55"/>
          <a:stretch/>
        </p:blipFill>
        <p:spPr bwMode="auto">
          <a:xfrm>
            <a:off x="19" y="-325551"/>
            <a:ext cx="5997616" cy="4306823"/>
          </a:xfrm>
          <a:custGeom>
            <a:avLst/>
            <a:gdLst/>
            <a:ahLst/>
            <a:cxnLst/>
            <a:rect l="l" t="t" r="r" b="b"/>
            <a:pathLst>
              <a:path w="5997636" h="4306833">
                <a:moveTo>
                  <a:pt x="0" y="0"/>
                </a:moveTo>
                <a:lnTo>
                  <a:pt x="5997636" y="0"/>
                </a:lnTo>
                <a:lnTo>
                  <a:pt x="5997636" y="4302053"/>
                </a:lnTo>
                <a:lnTo>
                  <a:pt x="5313331" y="4306748"/>
                </a:lnTo>
                <a:cubicBezTo>
                  <a:pt x="3800480" y="4309129"/>
                  <a:pt x="2093145" y="4262282"/>
                  <a:pt x="400746" y="4118385"/>
                </a:cubicBezTo>
                <a:lnTo>
                  <a:pt x="0" y="4081409"/>
                </a:lnTo>
                <a:lnTo>
                  <a:pt x="0" y="2982070"/>
                </a:lnTo>
                <a:lnTo>
                  <a:pt x="0" y="2789945"/>
                </a:lnTo>
                <a:close/>
              </a:path>
            </a:pathLst>
          </a:custGeom>
          <a:noFill/>
        </p:spPr>
      </p:pic>
      <p:pic>
        <p:nvPicPr>
          <p:cNvPr id="8" name="İçerik Yer Tutucusu 7">
            <a:extLst>
              <a:ext uri="{FF2B5EF4-FFF2-40B4-BE49-F238E27FC236}">
                <a16:creationId xmlns:a16="http://schemas.microsoft.com/office/drawing/2014/main" id="{D4D615C1-2B59-4658-B0F6-8D7F2FBE2BD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702"/>
          <a:stretch/>
        </p:blipFill>
        <p:spPr bwMode="auto">
          <a:xfrm>
            <a:off x="6176435" y="10"/>
            <a:ext cx="6015565" cy="4299555"/>
          </a:xfrm>
          <a:custGeom>
            <a:avLst/>
            <a:gdLst/>
            <a:ahLst/>
            <a:cxnLst/>
            <a:rect l="l" t="t" r="r" b="b"/>
            <a:pathLst>
              <a:path w="6015565" h="4299565">
                <a:moveTo>
                  <a:pt x="0" y="0"/>
                </a:moveTo>
                <a:lnTo>
                  <a:pt x="6015565" y="0"/>
                </a:lnTo>
                <a:lnTo>
                  <a:pt x="6015565" y="2789945"/>
                </a:lnTo>
                <a:lnTo>
                  <a:pt x="6015565" y="2982070"/>
                </a:lnTo>
                <a:lnTo>
                  <a:pt x="6015565" y="3957888"/>
                </a:lnTo>
                <a:lnTo>
                  <a:pt x="5937368" y="3966171"/>
                </a:lnTo>
                <a:cubicBezTo>
                  <a:pt x="3963073" y="4164120"/>
                  <a:pt x="2060717" y="4257123"/>
                  <a:pt x="577162" y="4289728"/>
                </a:cubicBezTo>
                <a:lnTo>
                  <a:pt x="0" y="4299565"/>
                </a:lnTo>
                <a:close/>
              </a:path>
            </a:pathLst>
          </a:cu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4A65933-3436-4FE6-8E54-FA2AA378C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776" y="4571423"/>
            <a:ext cx="5208544" cy="1770300"/>
          </a:xfrm>
        </p:spPr>
        <p:txBody>
          <a:bodyPr anchor="ctr">
            <a:normAutofit/>
          </a:bodyPr>
          <a:lstStyle/>
          <a:p>
            <a:r>
              <a:rPr lang="tr-TR" sz="1800" dirty="0"/>
              <a:t>1 V – 36 V arası, </a:t>
            </a:r>
            <a:r>
              <a:rPr lang="tr-TR" sz="1800" dirty="0" err="1"/>
              <a:t>potansiyometre</a:t>
            </a:r>
            <a:r>
              <a:rPr lang="tr-TR" sz="1800" dirty="0"/>
              <a:t> yardımıyla ayarlanabilir çıkış gerilimi.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141722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D6778A4-E492-9852-2D05-AABAB3709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Block</a:t>
            </a:r>
            <a:r>
              <a:rPr lang="tr-TR" dirty="0"/>
              <a:t> </a:t>
            </a:r>
            <a:r>
              <a:rPr lang="tr-TR" dirty="0" err="1"/>
              <a:t>Diagram</a:t>
            </a:r>
            <a:r>
              <a:rPr lang="tr-T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20D84F-6781-4175-E55C-3C3743A98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42" y="1528390"/>
            <a:ext cx="5771755" cy="5149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Resim 2">
            <a:extLst>
              <a:ext uri="{FF2B5EF4-FFF2-40B4-BE49-F238E27FC236}">
                <a16:creationId xmlns:a16="http://schemas.microsoft.com/office/drawing/2014/main" id="{B3ACC329-0F15-D54C-9B64-CE6A61B2F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495" y="1589931"/>
            <a:ext cx="3879536" cy="1454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Resim 4">
            <a:extLst>
              <a:ext uri="{FF2B5EF4-FFF2-40B4-BE49-F238E27FC236}">
                <a16:creationId xmlns:a16="http://schemas.microsoft.com/office/drawing/2014/main" id="{59F18A67-257B-7022-96C3-07A26B58D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086" y="4249737"/>
            <a:ext cx="4299352" cy="2063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0104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84E1CCD-011B-4BD9-0B5C-4343C118C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PID Control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D2A0871A-9A49-DFC4-A31C-468748B39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20" y="1766234"/>
            <a:ext cx="8686800" cy="4726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379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9484061-8817-8EB2-EEE5-9E0849A31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Baskı Devre - Donanım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AEDA22A-6A13-11A0-6B06-362D73E69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89" y="1957247"/>
            <a:ext cx="6143417" cy="4014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D0D650F3-2E04-2999-F697-BD252E187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465" y="2034022"/>
            <a:ext cx="391795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004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kış Çizelgesi: Sayfa Dışı Bağlayıcısı 10">
            <a:extLst>
              <a:ext uri="{FF2B5EF4-FFF2-40B4-BE49-F238E27FC236}">
                <a16:creationId xmlns:a16="http://schemas.microsoft.com/office/drawing/2014/main" id="{84E9250B-D791-4496-A211-9A11834A6579}"/>
              </a:ext>
            </a:extLst>
          </p:cNvPr>
          <p:cNvSpPr/>
          <p:nvPr/>
        </p:nvSpPr>
        <p:spPr>
          <a:xfrm rot="16200000">
            <a:off x="1437875" y="239296"/>
            <a:ext cx="2200313" cy="3641221"/>
          </a:xfrm>
          <a:prstGeom prst="flowChartOffpageConnector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1BA8E12-AB73-4B6E-B16C-413082C1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799" y="1150409"/>
            <a:ext cx="3342639" cy="1785831"/>
          </a:xfrm>
        </p:spPr>
        <p:txBody>
          <a:bodyPr>
            <a:noAutofit/>
          </a:bodyPr>
          <a:lstStyle/>
          <a:p>
            <a:r>
              <a:rPr lang="tr-TR" sz="3200" dirty="0">
                <a:solidFill>
                  <a:schemeClr val="bg1"/>
                </a:solidFill>
              </a:rPr>
              <a:t>FPGA ile </a:t>
            </a:r>
            <a:r>
              <a:rPr lang="tr-TR" sz="3200" dirty="0" err="1">
                <a:solidFill>
                  <a:schemeClr val="bg1"/>
                </a:solidFill>
              </a:rPr>
              <a:t>OLED’de</a:t>
            </a:r>
            <a:r>
              <a:rPr lang="tr-TR" sz="3200" dirty="0">
                <a:solidFill>
                  <a:schemeClr val="bg1"/>
                </a:solidFill>
              </a:rPr>
              <a:t> ortamın sıcaklık bilgisini görüntüleme</a:t>
            </a:r>
          </a:p>
        </p:txBody>
      </p:sp>
      <p:pic>
        <p:nvPicPr>
          <p:cNvPr id="5" name="İçerik Yer Tutucusu 4" descr="metin, elektronik eşyalar içeren bir resim&#10;&#10;Açıklama otomatik olarak oluşturuldu">
            <a:extLst>
              <a:ext uri="{FF2B5EF4-FFF2-40B4-BE49-F238E27FC236}">
                <a16:creationId xmlns:a16="http://schemas.microsoft.com/office/drawing/2014/main" id="{32F27A14-67D1-4A9E-882A-9DCC0B31E5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6" r="5358"/>
          <a:stretch/>
        </p:blipFill>
        <p:spPr>
          <a:xfrm rot="16200000">
            <a:off x="7048161" y="-333725"/>
            <a:ext cx="2754003" cy="5196978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CD56CBD1-B30D-480D-ACEA-043B861DE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974" y="3904412"/>
            <a:ext cx="2586389" cy="1906250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8CC688F4-D1A2-4DCD-A464-54B3FE5D199D}"/>
              </a:ext>
            </a:extLst>
          </p:cNvPr>
          <p:cNvSpPr txBox="1"/>
          <p:nvPr/>
        </p:nvSpPr>
        <p:spPr>
          <a:xfrm>
            <a:off x="717420" y="3456287"/>
            <a:ext cx="37733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FPGA ile I2C </a:t>
            </a:r>
            <a:r>
              <a:rPr lang="tr-TR" dirty="0" err="1"/>
              <a:t>arayüzüne</a:t>
            </a:r>
            <a:r>
              <a:rPr lang="tr-TR" dirty="0"/>
              <a:t> sahip DS3231 </a:t>
            </a:r>
            <a:r>
              <a:rPr lang="tr-TR" dirty="0" err="1"/>
              <a:t>sensörü</a:t>
            </a:r>
            <a:r>
              <a:rPr lang="tr-TR" dirty="0"/>
              <a:t> ve OLED kontrol edildi.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Ortam sıcaklığı DS3231 modülünden okunarak OLED üzerinde gösterildi.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FPGA </a:t>
            </a:r>
            <a:r>
              <a:rPr lang="tr-TR" dirty="0" err="1"/>
              <a:t>Verilog</a:t>
            </a:r>
            <a:r>
              <a:rPr lang="tr-TR" dirty="0"/>
              <a:t> HDL kullanılarak programlandı.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OLED’de</a:t>
            </a:r>
            <a:r>
              <a:rPr lang="tr-TR" dirty="0"/>
              <a:t> bastırılan her bir karakter </a:t>
            </a:r>
            <a:r>
              <a:rPr lang="tr-TR" dirty="0" err="1"/>
              <a:t>BRAM’de</a:t>
            </a:r>
            <a:r>
              <a:rPr lang="tr-TR" dirty="0"/>
              <a:t> tutuldu.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 err="1"/>
              <a:t>Testbanch</a:t>
            </a:r>
            <a:r>
              <a:rPr lang="tr-TR" dirty="0"/>
              <a:t> kodları yazıldı.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45291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5512346-26E2-8CCD-9483-71355C935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IIC protokolü</a:t>
            </a:r>
          </a:p>
        </p:txBody>
      </p:sp>
      <p:pic>
        <p:nvPicPr>
          <p:cNvPr id="4" name="Resim 3" descr="i2c write">
            <a:extLst>
              <a:ext uri="{FF2B5EF4-FFF2-40B4-BE49-F238E27FC236}">
                <a16:creationId xmlns:a16="http://schemas.microsoft.com/office/drawing/2014/main" id="{242C82A3-CBD8-832D-ED46-2FDEA293D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30" y="1748790"/>
            <a:ext cx="5736590" cy="1402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98CD51AC-40EF-794C-F0F1-4593C7D966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15"/>
          <a:stretch/>
        </p:blipFill>
        <p:spPr bwMode="auto">
          <a:xfrm>
            <a:off x="1250950" y="3706468"/>
            <a:ext cx="7242804" cy="249621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16323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8D8FCAF-B1DC-E043-5668-5C674AF1A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Genel Sistem ve FPGA Blok tasarımı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97AB681-0221-C986-A4DF-DC6955BF15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55862"/>
            <a:ext cx="4046220" cy="1946275"/>
          </a:xfrm>
          <a:prstGeom prst="rect">
            <a:avLst/>
          </a:prstGeom>
          <a:noFill/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3989B25F-F79B-5ECD-FAD6-7C2D9AE3EA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077" y="2349182"/>
            <a:ext cx="5172273" cy="24898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08707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E8ACF379-FD7E-4759-5FE9-E1367202A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77" y="414337"/>
            <a:ext cx="587692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59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A4F163E-A33E-911F-472E-153B0372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OLED’e</a:t>
            </a:r>
            <a:r>
              <a:rPr lang="tr-TR" dirty="0"/>
              <a:t> değer yazma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866ED45-2108-9333-F97A-9B28B089A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400" dirty="0"/>
              <a:t>OLED üzerinde yazılacak bölge her bir basmak değeri gönderilmeden önce belirlenmelidir. İlgili sütun ve sayfa aralıkları başlangıç ve bitiş koordinatı olarak ayarlanmalıdır.</a:t>
            </a:r>
          </a:p>
          <a:p>
            <a:endParaRPr lang="tr-TR" dirty="0"/>
          </a:p>
          <a:p>
            <a:endParaRPr lang="tr-TR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4E956D74-26BC-2051-9BF2-2DD264DF5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202" y="3575203"/>
            <a:ext cx="7394844" cy="2524632"/>
          </a:xfrm>
          <a:prstGeom prst="rect">
            <a:avLst/>
          </a:prstGeom>
          <a:noFill/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F676F804-C3C0-DC8E-125D-E7017287E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46733"/>
            <a:ext cx="11935838" cy="26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21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BCC43B3-4320-F150-B8ED-5847BC3F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Block</a:t>
            </a:r>
            <a:r>
              <a:rPr lang="tr-TR" dirty="0"/>
              <a:t> RAM içeriği (ROM)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DCECA94-2843-1C15-9E73-A3F5DBADE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DS3231 modülünden gelen sıcaklık verisi bölme ve </a:t>
            </a:r>
            <a:r>
              <a:rPr lang="tr-TR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</a:t>
            </a:r>
            <a:r>
              <a:rPr lang="tr-T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işlemi ile basamak değerlerine ayrılmıştır.</a:t>
            </a:r>
          </a:p>
          <a:p>
            <a:endParaRPr lang="tr-TR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9A0AA2B2-587D-8E7F-DCFD-0B34DB63D79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91" y="2329804"/>
            <a:ext cx="1302358" cy="4405540"/>
          </a:xfrm>
          <a:prstGeom prst="rect">
            <a:avLst/>
          </a:prstGeom>
          <a:noFill/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B66BE49-BA68-DF19-7D73-0BE38C2DE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8694" y="2329804"/>
            <a:ext cx="2641283" cy="406510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66CF6E0D-E4D8-72BC-C1FD-82AD8B7AB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985" y="5011468"/>
            <a:ext cx="5464273" cy="288283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B319AD5C-41E8-8968-8E9F-1449A9AD8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9985" y="3048406"/>
            <a:ext cx="3571875" cy="1085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Mürekkep 9">
                <a:extLst>
                  <a:ext uri="{FF2B5EF4-FFF2-40B4-BE49-F238E27FC236}">
                    <a16:creationId xmlns:a16="http://schemas.microsoft.com/office/drawing/2014/main" id="{0B913644-FA67-E5B4-1CC5-B167B3FF3551}"/>
                  </a:ext>
                </a:extLst>
              </p14:cNvPr>
              <p14:cNvContentPartPr/>
              <p14:nvPr/>
            </p14:nvContentPartPr>
            <p14:xfrm>
              <a:off x="2266024" y="924005"/>
              <a:ext cx="360" cy="360"/>
            </p14:xfrm>
          </p:contentPart>
        </mc:Choice>
        <mc:Fallback xmlns="">
          <p:pic>
            <p:nvPicPr>
              <p:cNvPr id="10" name="Mürekkep 9">
                <a:extLst>
                  <a:ext uri="{FF2B5EF4-FFF2-40B4-BE49-F238E27FC236}">
                    <a16:creationId xmlns:a16="http://schemas.microsoft.com/office/drawing/2014/main" id="{0B913644-FA67-E5B4-1CC5-B167B3FF355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57384" y="91500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6129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AC22EF3-62B5-8CF3-D0EF-2AFD0FE37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Baskı Devre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37FB86E0-8ABD-3C0B-DF57-D804F56FA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41" y="2136911"/>
            <a:ext cx="4904005" cy="3261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FD549F13-A03B-8CAD-306B-FD9FE3091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881" y="2192676"/>
            <a:ext cx="5952865" cy="30090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4831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CF459762-2FD2-49DE-99FB-2F4BC025F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tr-TR" sz="3200" dirty="0">
                <a:solidFill>
                  <a:srgbClr val="FFFFFF"/>
                </a:solidFill>
              </a:rPr>
              <a:t>Cisim tespit projesi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94876F0D-E0A1-43D5-8D9F-C67819BCA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23" y="3355130"/>
            <a:ext cx="3204337" cy="3157430"/>
          </a:xfrm>
        </p:spPr>
        <p:txBody>
          <a:bodyPr>
            <a:normAutofit fontScale="92500" lnSpcReduction="10000"/>
          </a:bodyPr>
          <a:lstStyle/>
          <a:p>
            <a:r>
              <a:rPr lang="tr-TR" sz="1600" dirty="0"/>
              <a:t>STM32F407 MCU kullanıldı.</a:t>
            </a:r>
          </a:p>
          <a:p>
            <a:r>
              <a:rPr lang="tr-TR" sz="1600" dirty="0"/>
              <a:t>PWM sinyali ile </a:t>
            </a:r>
            <a:r>
              <a:rPr lang="tr-TR" sz="1600" dirty="0" err="1"/>
              <a:t>servo</a:t>
            </a:r>
            <a:r>
              <a:rPr lang="tr-TR" sz="1600" dirty="0"/>
              <a:t> motorlar kontrol edildi.</a:t>
            </a:r>
          </a:p>
          <a:p>
            <a:r>
              <a:rPr lang="tr-TR" sz="1600" dirty="0"/>
              <a:t>HCSR04 </a:t>
            </a:r>
            <a:r>
              <a:rPr lang="tr-TR" sz="1600" dirty="0" err="1"/>
              <a:t>ultrasonik</a:t>
            </a:r>
            <a:r>
              <a:rPr lang="tr-TR" sz="1600" dirty="0"/>
              <a:t> mesafe </a:t>
            </a:r>
            <a:r>
              <a:rPr lang="tr-TR" sz="1600" dirty="0" err="1"/>
              <a:t>sensörü</a:t>
            </a:r>
            <a:r>
              <a:rPr lang="tr-TR" sz="1600" dirty="0"/>
              <a:t> ile cismin merkeze olan uzaklığı ölçüldü.</a:t>
            </a:r>
          </a:p>
          <a:p>
            <a:r>
              <a:rPr lang="tr-TR" sz="1600" dirty="0"/>
              <a:t>Uzaklık bilgisi UART </a:t>
            </a:r>
            <a:r>
              <a:rPr lang="tr-TR" sz="1600" dirty="0" err="1"/>
              <a:t>arayüzü</a:t>
            </a:r>
            <a:r>
              <a:rPr lang="tr-TR" sz="1600" dirty="0"/>
              <a:t> ile dönüştürücü kullanılarak bilgisayara gönderildi.</a:t>
            </a:r>
          </a:p>
          <a:p>
            <a:r>
              <a:rPr lang="tr-TR" sz="1600" dirty="0" err="1"/>
              <a:t>Matlab</a:t>
            </a:r>
            <a:r>
              <a:rPr lang="tr-TR" sz="1600" dirty="0"/>
              <a:t> ile alınan uzaklık verisi ve </a:t>
            </a:r>
            <a:r>
              <a:rPr lang="tr-TR" sz="1600" dirty="0" err="1"/>
              <a:t>servo</a:t>
            </a:r>
            <a:r>
              <a:rPr lang="tr-TR" sz="1600" dirty="0"/>
              <a:t> motorun açı bilgisi kullanılarak 2 boyutlu görsel </a:t>
            </a:r>
            <a:r>
              <a:rPr lang="tr-TR" sz="1600" dirty="0" err="1"/>
              <a:t>arayüz</a:t>
            </a:r>
            <a:r>
              <a:rPr lang="tr-TR" sz="1600" dirty="0"/>
              <a:t> oluşturuldu.  </a:t>
            </a:r>
            <a:endParaRPr lang="en-US" sz="1600" dirty="0"/>
          </a:p>
        </p:txBody>
      </p:sp>
      <p:pic>
        <p:nvPicPr>
          <p:cNvPr id="5" name="İçerik Yer Tutucusu 4" descr="metin, elektronik eşyalar, bilgisayar, vitrin içeren bir resim&#10;&#10;Açıklama otomatik olarak oluşturuldu">
            <a:extLst>
              <a:ext uri="{FF2B5EF4-FFF2-40B4-BE49-F238E27FC236}">
                <a16:creationId xmlns:a16="http://schemas.microsoft.com/office/drawing/2014/main" id="{ED663857-F656-410B-BC3A-B4FED14DDB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5"/>
          <a:stretch/>
        </p:blipFill>
        <p:spPr>
          <a:xfrm>
            <a:off x="5023413" y="952500"/>
            <a:ext cx="6306892" cy="48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8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7D2311A-A0A9-4530-8E92-9BA9BA3D0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162069"/>
            <a:ext cx="2669406" cy="1781175"/>
          </a:xfrm>
        </p:spPr>
        <p:txBody>
          <a:bodyPr>
            <a:normAutofit/>
          </a:bodyPr>
          <a:lstStyle/>
          <a:p>
            <a:r>
              <a:rPr lang="tr-TR" sz="3200" dirty="0" err="1">
                <a:solidFill>
                  <a:srgbClr val="FFFFFF"/>
                </a:solidFill>
              </a:rPr>
              <a:t>Pynq</a:t>
            </a:r>
            <a:r>
              <a:rPr lang="tr-TR" sz="3200" dirty="0">
                <a:solidFill>
                  <a:srgbClr val="FFFFFF"/>
                </a:solidFill>
              </a:rPr>
              <a:t> Z2 ile </a:t>
            </a:r>
            <a:r>
              <a:rPr lang="tr-TR" sz="3200" dirty="0" err="1">
                <a:solidFill>
                  <a:srgbClr val="FFFFFF"/>
                </a:solidFill>
              </a:rPr>
              <a:t>Face</a:t>
            </a:r>
            <a:r>
              <a:rPr lang="tr-TR" sz="3200" dirty="0">
                <a:solidFill>
                  <a:srgbClr val="FFFFFF"/>
                </a:solidFill>
              </a:rPr>
              <a:t> </a:t>
            </a:r>
            <a:r>
              <a:rPr lang="tr-TR" sz="3200" dirty="0" err="1">
                <a:solidFill>
                  <a:srgbClr val="FFFFFF"/>
                </a:solidFill>
              </a:rPr>
              <a:t>Detection</a:t>
            </a:r>
            <a:r>
              <a:rPr lang="tr-TR" sz="3200" dirty="0">
                <a:solidFill>
                  <a:srgbClr val="FFFFFF"/>
                </a:solidFill>
              </a:rPr>
              <a:t> uygulaması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EE6EE92-B1D5-4966-B354-9EB392D27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23" y="3355130"/>
            <a:ext cx="3592037" cy="3005030"/>
          </a:xfrm>
        </p:spPr>
        <p:txBody>
          <a:bodyPr>
            <a:normAutofit/>
          </a:bodyPr>
          <a:lstStyle/>
          <a:p>
            <a:r>
              <a:rPr lang="tr-TR" sz="1600" dirty="0" err="1"/>
              <a:t>Pynq</a:t>
            </a:r>
            <a:r>
              <a:rPr lang="tr-TR" sz="1600" dirty="0"/>
              <a:t> Z2 geliştirme kartı, içerisinde hem PL hem de PS tarafını barındıran Zynq7020 çipine (</a:t>
            </a:r>
            <a:r>
              <a:rPr lang="tr-TR" sz="1600" dirty="0" err="1"/>
              <a:t>SoC</a:t>
            </a:r>
            <a:r>
              <a:rPr lang="tr-TR" sz="1600" dirty="0"/>
              <a:t>) sahiptir.</a:t>
            </a:r>
          </a:p>
          <a:p>
            <a:r>
              <a:rPr lang="tr-TR" sz="1600" dirty="0"/>
              <a:t>PS kısmında SD kartın içerisine yüklenen görüntü üzerinde </a:t>
            </a:r>
            <a:r>
              <a:rPr lang="tr-TR" sz="1600" dirty="0" err="1"/>
              <a:t>Python</a:t>
            </a:r>
            <a:r>
              <a:rPr lang="tr-TR" sz="1600" dirty="0"/>
              <a:t> ile yazılmış olan </a:t>
            </a:r>
            <a:r>
              <a:rPr lang="tr-TR" sz="1600" dirty="0" err="1"/>
              <a:t>face</a:t>
            </a:r>
            <a:r>
              <a:rPr lang="tr-TR" sz="1600" dirty="0"/>
              <a:t> </a:t>
            </a:r>
            <a:r>
              <a:rPr lang="tr-TR" sz="1600" dirty="0" err="1"/>
              <a:t>detection</a:t>
            </a:r>
            <a:r>
              <a:rPr lang="tr-TR" sz="1600" dirty="0"/>
              <a:t> kodları çalıştırıldı. </a:t>
            </a:r>
          </a:p>
          <a:p>
            <a:r>
              <a:rPr lang="tr-TR" sz="1600" dirty="0"/>
              <a:t>PL kısmında, bazı </a:t>
            </a:r>
            <a:r>
              <a:rPr lang="tr-TR" sz="1600" dirty="0" err="1"/>
              <a:t>Xilinx</a:t>
            </a:r>
            <a:r>
              <a:rPr lang="tr-TR" sz="1600" dirty="0"/>
              <a:t> IP çekirdeklerini kullanılarak PS tarafında işlenmiş olan görüntü kart üzerindeki HDMI çıkışı ile ekrana basıldı.</a:t>
            </a:r>
          </a:p>
          <a:p>
            <a:endParaRPr lang="en-US" sz="1600" dirty="0"/>
          </a:p>
        </p:txBody>
      </p:sp>
      <p:pic>
        <p:nvPicPr>
          <p:cNvPr id="4" name="İçerik Yer Tutucusu 4" descr="metin, iç mekan, duvar, yer içeren bir resim&#10;&#10;Açıklama otomatik olarak oluşturuldu">
            <a:extLst>
              <a:ext uri="{FF2B5EF4-FFF2-40B4-BE49-F238E27FC236}">
                <a16:creationId xmlns:a16="http://schemas.microsoft.com/office/drawing/2014/main" id="{B040FB35-6C9E-4D56-A48E-AC30F0FCB1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7" r="20806"/>
          <a:stretch/>
        </p:blipFill>
        <p:spPr>
          <a:xfrm>
            <a:off x="5833450" y="737309"/>
            <a:ext cx="5237937" cy="555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40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79B217D-C124-4FF5-8427-D06EEE6CC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Face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– </a:t>
            </a:r>
            <a:r>
              <a:rPr lang="tr-TR" dirty="0" err="1"/>
              <a:t>Block</a:t>
            </a:r>
            <a:r>
              <a:rPr lang="tr-TR" dirty="0"/>
              <a:t> Design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8E72F99E-67CC-4468-B9FD-EDE182280B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327" y="1690688"/>
            <a:ext cx="10929346" cy="4009071"/>
          </a:xfrm>
        </p:spPr>
      </p:pic>
    </p:spTree>
    <p:extLst>
      <p:ext uri="{BB962C8B-B14F-4D97-AF65-F5344CB8AC3E}">
        <p14:creationId xmlns:p14="http://schemas.microsoft.com/office/powerpoint/2010/main" val="4258479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86F4696F-9A9B-4952-8369-358F520C3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Face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– </a:t>
            </a:r>
            <a:r>
              <a:rPr lang="tr-TR" dirty="0" err="1"/>
              <a:t>Python</a:t>
            </a:r>
            <a:r>
              <a:rPr lang="tr-TR" dirty="0"/>
              <a:t> kodu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0AADC86-4849-499F-BE9B-D400C836C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195" y="1825625"/>
            <a:ext cx="9383610" cy="4351338"/>
          </a:xfrm>
        </p:spPr>
      </p:pic>
    </p:spTree>
    <p:extLst>
      <p:ext uri="{BB962C8B-B14F-4D97-AF65-F5344CB8AC3E}">
        <p14:creationId xmlns:p14="http://schemas.microsoft.com/office/powerpoint/2010/main" val="1330246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9E39108-F03F-4DCD-B122-65FD7B6F9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Face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– </a:t>
            </a:r>
            <a:r>
              <a:rPr lang="tr-TR" dirty="0" err="1"/>
              <a:t>Python</a:t>
            </a:r>
            <a:r>
              <a:rPr lang="tr-TR" dirty="0"/>
              <a:t> kodu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183E1FD8-F044-4C4D-BC5E-289F71B8A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8535" y="1815898"/>
            <a:ext cx="6448461" cy="4814462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Mürekkep 2">
                <a:extLst>
                  <a:ext uri="{FF2B5EF4-FFF2-40B4-BE49-F238E27FC236}">
                    <a16:creationId xmlns:a16="http://schemas.microsoft.com/office/drawing/2014/main" id="{683B54E1-87AE-AE07-26D2-2D0A13C1CCC3}"/>
                  </a:ext>
                </a:extLst>
              </p14:cNvPr>
              <p14:cNvContentPartPr/>
              <p14:nvPr/>
            </p14:nvContentPartPr>
            <p14:xfrm>
              <a:off x="4649584" y="3550205"/>
              <a:ext cx="360" cy="360"/>
            </p14:xfrm>
          </p:contentPart>
        </mc:Choice>
        <mc:Fallback xmlns="">
          <p:pic>
            <p:nvPicPr>
              <p:cNvPr id="3" name="Mürekkep 2">
                <a:extLst>
                  <a:ext uri="{FF2B5EF4-FFF2-40B4-BE49-F238E27FC236}">
                    <a16:creationId xmlns:a16="http://schemas.microsoft.com/office/drawing/2014/main" id="{683B54E1-87AE-AE07-26D2-2D0A13C1CCC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0584" y="354156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0100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0D3D670-6237-4459-AF22-9FBB7A457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Face</a:t>
            </a:r>
            <a:r>
              <a:rPr lang="tr-TR" dirty="0"/>
              <a:t> </a:t>
            </a:r>
            <a:r>
              <a:rPr lang="tr-TR" dirty="0" err="1"/>
              <a:t>Detection</a:t>
            </a:r>
            <a:r>
              <a:rPr lang="tr-TR" dirty="0"/>
              <a:t> – </a:t>
            </a:r>
            <a:r>
              <a:rPr lang="tr-TR" dirty="0" err="1"/>
              <a:t>Python</a:t>
            </a:r>
            <a:r>
              <a:rPr lang="tr-TR" dirty="0"/>
              <a:t> kodu</a:t>
            </a:r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6601B07F-BAC4-43D8-94D6-377A12F4B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4881" y="2538311"/>
            <a:ext cx="9871635" cy="2354702"/>
          </a:xfrm>
        </p:spPr>
      </p:pic>
    </p:spTree>
    <p:extLst>
      <p:ext uri="{BB962C8B-B14F-4D97-AF65-F5344CB8AC3E}">
        <p14:creationId xmlns:p14="http://schemas.microsoft.com/office/powerpoint/2010/main" val="1082560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1485F417-4BC7-4134-B16B-328C5D1C8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z="3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Akıllı Ev Projesi</a:t>
            </a: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7496011A-082C-4794-873D-111A0F173643}"/>
              </a:ext>
            </a:extLst>
          </p:cNvPr>
          <p:cNvSpPr txBox="1"/>
          <p:nvPr/>
        </p:nvSpPr>
        <p:spPr>
          <a:xfrm>
            <a:off x="717423" y="3429000"/>
            <a:ext cx="3446015" cy="27772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dirty="0"/>
              <a:t>Kullanıcı kontrollü akıllı ev projesi gerçekleştirildi.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dirty="0"/>
              <a:t>Visual </a:t>
            </a:r>
            <a:r>
              <a:rPr lang="tr-TR" dirty="0" err="1"/>
              <a:t>Studio</a:t>
            </a:r>
            <a:r>
              <a:rPr lang="tr-TR" dirty="0"/>
              <a:t> ortamında C# ile kullanıcı </a:t>
            </a:r>
            <a:r>
              <a:rPr lang="tr-TR" dirty="0" err="1"/>
              <a:t>arayüzü</a:t>
            </a:r>
            <a:r>
              <a:rPr lang="tr-TR" dirty="0"/>
              <a:t> oluşturuldu.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tr-TR" dirty="0"/>
              <a:t>STM32F407 MCU ile HC-06 Bluetooth modülü, </a:t>
            </a:r>
            <a:r>
              <a:rPr lang="tr-TR" dirty="0" err="1"/>
              <a:t>Keypad</a:t>
            </a:r>
            <a:r>
              <a:rPr lang="tr-TR" dirty="0"/>
              <a:t>, 220V ampul, 12V fan ve ısıtıcı, </a:t>
            </a:r>
            <a:r>
              <a:rPr lang="tr-TR" dirty="0" err="1"/>
              <a:t>servo</a:t>
            </a:r>
            <a:r>
              <a:rPr lang="tr-TR" dirty="0"/>
              <a:t> motor, sıcaklık </a:t>
            </a:r>
            <a:r>
              <a:rPr lang="tr-TR" dirty="0" err="1"/>
              <a:t>sensörü</a:t>
            </a:r>
            <a:r>
              <a:rPr lang="tr-TR" dirty="0"/>
              <a:t> gibi bir çok elektronik bileşen kontrol edildi. </a:t>
            </a:r>
            <a:endParaRPr lang="en-US" dirty="0"/>
          </a:p>
        </p:txBody>
      </p:sp>
      <p:pic>
        <p:nvPicPr>
          <p:cNvPr id="1031" name="Picture 7">
            <a:extLst>
              <a:ext uri="{FF2B5EF4-FFF2-40B4-BE49-F238E27FC236}">
                <a16:creationId xmlns:a16="http://schemas.microsoft.com/office/drawing/2014/main" id="{013FBFF4-A07F-45C8-A386-E871B5C1A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142" y="1539860"/>
            <a:ext cx="7115856" cy="3630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027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B6632A8-7802-46A7-A567-D54741B19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Autofit/>
          </a:bodyPr>
          <a:lstStyle/>
          <a:p>
            <a:r>
              <a:rPr lang="tr-TR" sz="3200" dirty="0">
                <a:solidFill>
                  <a:srgbClr val="FFFFFF"/>
                </a:solidFill>
              </a:rPr>
              <a:t>Aracın CAN-</a:t>
            </a:r>
            <a:r>
              <a:rPr lang="tr-TR" sz="3200" dirty="0" err="1">
                <a:solidFill>
                  <a:srgbClr val="FFFFFF"/>
                </a:solidFill>
              </a:rPr>
              <a:t>Bus</a:t>
            </a:r>
            <a:r>
              <a:rPr lang="tr-TR" sz="3200" dirty="0">
                <a:solidFill>
                  <a:srgbClr val="FFFFFF"/>
                </a:solidFill>
              </a:rPr>
              <a:t> verilerinin gerçek zamanlı gösterimi 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730F831-17C9-44B6-A3E7-E81B4DFAC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23" y="3355130"/>
            <a:ext cx="3232007" cy="2938666"/>
          </a:xfrm>
        </p:spPr>
        <p:txBody>
          <a:bodyPr>
            <a:normAutofit lnSpcReduction="10000"/>
          </a:bodyPr>
          <a:lstStyle/>
          <a:p>
            <a:r>
              <a:rPr lang="tr-TR" sz="1600" dirty="0"/>
              <a:t>Aracın CAN-</a:t>
            </a:r>
            <a:r>
              <a:rPr lang="tr-TR" sz="1600" dirty="0" err="1"/>
              <a:t>Bus’ındaki</a:t>
            </a:r>
            <a:r>
              <a:rPr lang="tr-TR" sz="1600" dirty="0"/>
              <a:t> verileri alıp ilgili cihaza gönderebilecek HW&amp;SW geliştirildi.</a:t>
            </a:r>
          </a:p>
          <a:p>
            <a:r>
              <a:rPr lang="tr-TR" sz="1600" dirty="0"/>
              <a:t>ESP8266 </a:t>
            </a:r>
            <a:r>
              <a:rPr lang="tr-TR" sz="1600" dirty="0" err="1"/>
              <a:t>MCU’dan</a:t>
            </a:r>
            <a:r>
              <a:rPr lang="tr-TR" sz="1600" dirty="0"/>
              <a:t> komutlar gönderilerek AP (Access Point) </a:t>
            </a:r>
            <a:r>
              <a:rPr lang="tr-TR" sz="1600" dirty="0" err="1"/>
              <a:t>modda</a:t>
            </a:r>
            <a:r>
              <a:rPr lang="tr-TR" sz="1600" dirty="0"/>
              <a:t> çalıştırıldı.</a:t>
            </a:r>
          </a:p>
          <a:p>
            <a:r>
              <a:rPr lang="tr-TR" sz="1600" dirty="0"/>
              <a:t>Emniyet kemeri takılı olup olmaması, </a:t>
            </a:r>
            <a:r>
              <a:rPr lang="tr-TR" sz="1600" dirty="0" err="1"/>
              <a:t>Airbag’in</a:t>
            </a:r>
            <a:r>
              <a:rPr lang="tr-TR" sz="1600" dirty="0"/>
              <a:t> açık veya kapalı olması, gaz fren debriyaj pedallarının analog değeri gibi bir çok bilginin hangi ID ile birlikte geldiği bulundu. </a:t>
            </a:r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ED624F0A-A089-426C-9C63-7A7907D1D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827" y="554780"/>
            <a:ext cx="5057775" cy="2800350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B9C8BFDF-E746-DC3C-C8A7-D3002F877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028" y="3523379"/>
            <a:ext cx="7023372" cy="272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52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8266794-D0A4-F764-DB79-4E47F7A4E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CAN </a:t>
            </a:r>
            <a:r>
              <a:rPr lang="tr-TR" dirty="0" err="1"/>
              <a:t>Bus</a:t>
            </a:r>
            <a:r>
              <a:rPr lang="tr-TR" dirty="0"/>
              <a:t> </a:t>
            </a:r>
            <a:r>
              <a:rPr lang="tr-TR" dirty="0" err="1"/>
              <a:t>Frame</a:t>
            </a:r>
            <a:endParaRPr lang="tr-TR" dirty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68AD5DF0-3EC6-5760-08CA-2EACE1B48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326" y="3568835"/>
            <a:ext cx="8486775" cy="2686050"/>
          </a:xfrm>
          <a:prstGeom prst="rect">
            <a:avLst/>
          </a:prstGeom>
        </p:spPr>
      </p:pic>
      <p:pic>
        <p:nvPicPr>
          <p:cNvPr id="9" name="Resim 8">
            <a:extLst>
              <a:ext uri="{FF2B5EF4-FFF2-40B4-BE49-F238E27FC236}">
                <a16:creationId xmlns:a16="http://schemas.microsoft.com/office/drawing/2014/main" id="{1CB8E6C7-FB24-0C0C-1DB5-0218FCB89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326" y="2043467"/>
            <a:ext cx="64103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82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377F837-0B01-409E-8D81-C82026204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332" y="2476028"/>
            <a:ext cx="10515600" cy="1325563"/>
          </a:xfrm>
        </p:spPr>
        <p:txBody>
          <a:bodyPr/>
          <a:lstStyle/>
          <a:p>
            <a:r>
              <a:rPr lang="tr-TR" dirty="0"/>
              <a:t>DİNLEDİĞİNİZ İÇİN TEŞEKKÜRLER</a:t>
            </a:r>
            <a:br>
              <a:rPr lang="tr-TR" dirty="0"/>
            </a:br>
            <a:endParaRPr lang="tr-T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Mürekkep 2">
                <a:extLst>
                  <a:ext uri="{FF2B5EF4-FFF2-40B4-BE49-F238E27FC236}">
                    <a16:creationId xmlns:a16="http://schemas.microsoft.com/office/drawing/2014/main" id="{42B59EEA-8264-9AA0-9E58-F9F9DCFDFF85}"/>
                  </a:ext>
                </a:extLst>
              </p14:cNvPr>
              <p14:cNvContentPartPr/>
              <p14:nvPr/>
            </p14:nvContentPartPr>
            <p14:xfrm>
              <a:off x="7810744" y="2402165"/>
              <a:ext cx="360" cy="360"/>
            </p14:xfrm>
          </p:contentPart>
        </mc:Choice>
        <mc:Fallback xmlns="">
          <p:pic>
            <p:nvPicPr>
              <p:cNvPr id="3" name="Mürekkep 2">
                <a:extLst>
                  <a:ext uri="{FF2B5EF4-FFF2-40B4-BE49-F238E27FC236}">
                    <a16:creationId xmlns:a16="http://schemas.microsoft.com/office/drawing/2014/main" id="{42B59EEA-8264-9AA0-9E58-F9F9DCFDFF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02104" y="2393525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3664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Başlık 1">
            <a:extLst>
              <a:ext uri="{FF2B5EF4-FFF2-40B4-BE49-F238E27FC236}">
                <a16:creationId xmlns:a16="http://schemas.microsoft.com/office/drawing/2014/main" id="{7105D41C-0182-4E35-9339-281A07864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tr-TR" sz="3200" dirty="0">
                <a:solidFill>
                  <a:srgbClr val="FFFFFF"/>
                </a:solidFill>
              </a:rPr>
              <a:t>Araç Sayma Projesi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457E2B5-688E-4D4A-B03B-D9FF57097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423" y="3355130"/>
            <a:ext cx="2918935" cy="2751030"/>
          </a:xfrm>
        </p:spPr>
        <p:txBody>
          <a:bodyPr>
            <a:normAutofit fontScale="92500" lnSpcReduction="20000"/>
          </a:bodyPr>
          <a:lstStyle/>
          <a:p>
            <a:r>
              <a:rPr lang="tr-TR" sz="1600" dirty="0" err="1"/>
              <a:t>OpenCV</a:t>
            </a:r>
            <a:r>
              <a:rPr lang="tr-TR" sz="1600" dirty="0"/>
              <a:t> kütüphanesinin metotları kullanıldı.</a:t>
            </a:r>
          </a:p>
          <a:p>
            <a:r>
              <a:rPr lang="tr-TR" sz="1600" dirty="0"/>
              <a:t>Bir bildiri takip edilerek verimli bir araç sayma yöntemi kullanıldı.</a:t>
            </a:r>
          </a:p>
          <a:p>
            <a:r>
              <a:rPr lang="tr-TR" sz="1600" dirty="0"/>
              <a:t>ROI oldukça küçük belirlenerek bir çerçevenin işlenme süresi oldukça düşürüldü.  </a:t>
            </a:r>
          </a:p>
          <a:p>
            <a:r>
              <a:rPr lang="tr-TR" sz="1600" dirty="0"/>
              <a:t>Çıkarılan hareketli nesnedeki gürültüleri önlemek ve yan yana giden araçları net bir şekilde birbirinden ayırmak için morfolojik işlemler uygulandı.</a:t>
            </a:r>
          </a:p>
        </p:txBody>
      </p:sp>
      <p:pic>
        <p:nvPicPr>
          <p:cNvPr id="9" name="İçerik Yer Tutucusu 8">
            <a:extLst>
              <a:ext uri="{FF2B5EF4-FFF2-40B4-BE49-F238E27FC236}">
                <a16:creationId xmlns:a16="http://schemas.microsoft.com/office/drawing/2014/main" id="{317FDDBD-4584-4E34-A35B-A01BF2CFA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208" y="1240865"/>
            <a:ext cx="6903723" cy="422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36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492A2E2-0F13-494B-88BC-1E712F4B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Ön plan maskesini elde etme (Hareketli nesneyi bulma)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5C3B1CD-E3C4-4837-A423-1DBECF6C8F6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784" y="2169268"/>
            <a:ext cx="6128773" cy="3239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etin kutusu 3">
            <a:extLst>
              <a:ext uri="{FF2B5EF4-FFF2-40B4-BE49-F238E27FC236}">
                <a16:creationId xmlns:a16="http://schemas.microsoft.com/office/drawing/2014/main" id="{525C08AE-B9D2-40B2-8009-97E55FEB5EA7}"/>
              </a:ext>
            </a:extLst>
          </p:cNvPr>
          <p:cNvSpPr txBox="1"/>
          <p:nvPr/>
        </p:nvSpPr>
        <p:spPr>
          <a:xfrm>
            <a:off x="2791838" y="5865779"/>
            <a:ext cx="5729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Kaynak: https://docs.opencv.org/4.x/d1/dc5/tutorial_background_subtraction.html</a:t>
            </a:r>
          </a:p>
        </p:txBody>
      </p:sp>
    </p:spTree>
    <p:extLst>
      <p:ext uri="{BB962C8B-B14F-4D97-AF65-F5344CB8AC3E}">
        <p14:creationId xmlns:p14="http://schemas.microsoft.com/office/powerpoint/2010/main" val="349441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A505682-BD3E-41E5-90EB-EC93FFEE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Verimli Araç Sayma Yaklaşımı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AE1EAF3-BCEB-467D-8C4C-B98071C32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7077" cy="4351338"/>
          </a:xfrm>
        </p:spPr>
        <p:txBody>
          <a:bodyPr>
            <a:normAutofit lnSpcReduction="10000"/>
          </a:bodyPr>
          <a:lstStyle/>
          <a:p>
            <a:r>
              <a:rPr lang="tr-TR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 yöntem herhangi bir </a:t>
            </a:r>
            <a:r>
              <a:rPr lang="tr-TR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tracking</a:t>
            </a:r>
            <a:r>
              <a:rPr lang="tr-TR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(nesneyi izlemeye devam etme) tekniği kullanılmadan yapılmış. Kesilmiş alana (ROI) giren nesneyi sürekli olarak takip etmemek için bir çözüm geliştirilmiş.</a:t>
            </a:r>
          </a:p>
          <a:p>
            <a:endParaRPr lang="tr-T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tr-T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ROI’ye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giren nesnenin alanları her yeni </a:t>
            </a:r>
            <a:r>
              <a:rPr lang="tr-T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için bir önceki </a:t>
            </a:r>
            <a:r>
              <a:rPr lang="tr-T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ile kıyaslanıyor. Aradaki değişim belirli bir eşik değerinden fazla ise </a:t>
            </a:r>
            <a:r>
              <a:rPr lang="tr-T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ROI’ye</a:t>
            </a:r>
            <a:r>
              <a:rPr lang="tr-T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yeni bir araç girmiş demektir.</a:t>
            </a:r>
            <a:endParaRPr lang="tr-TR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tr-TR" dirty="0"/>
          </a:p>
        </p:txBody>
      </p:sp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152109BA-D317-42D8-B62D-8BAD9C8CE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162" y="1825625"/>
            <a:ext cx="47625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1E55D58E-4A28-4E7E-BAC3-9DCAB04549D3}"/>
              </a:ext>
            </a:extLst>
          </p:cNvPr>
          <p:cNvSpPr txBox="1"/>
          <p:nvPr/>
        </p:nvSpPr>
        <p:spPr>
          <a:xfrm>
            <a:off x="5960469" y="6311900"/>
            <a:ext cx="59656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/>
              <a:t>Kaynak: https://ietresearch.onlinelibrary.wiley.com/doi/full/10.1049/el.2018.6719</a:t>
            </a:r>
          </a:p>
        </p:txBody>
      </p:sp>
    </p:spTree>
    <p:extLst>
      <p:ext uri="{BB962C8B-B14F-4D97-AF65-F5344CB8AC3E}">
        <p14:creationId xmlns:p14="http://schemas.microsoft.com/office/powerpoint/2010/main" val="4131890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BD512BC-1C99-4444-BD36-76FD8473D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Verimli Araç Sayma Yaklaşımı</a:t>
            </a:r>
            <a:endParaRPr lang="tr-TR" dirty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FC60EA76-4DA2-4755-B3CE-F1A514585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977" y="2065496"/>
            <a:ext cx="3286125" cy="3648075"/>
          </a:xfr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7310FDE6-2668-4064-A562-1ECB3F652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970" y="2981325"/>
            <a:ext cx="42291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51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CF93666-6D53-43DF-B1A3-CE6C203FB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Araç sayma doğruluğu</a:t>
            </a:r>
          </a:p>
        </p:txBody>
      </p:sp>
      <p:graphicFrame>
        <p:nvGraphicFramePr>
          <p:cNvPr id="4" name="Tablo 4">
            <a:extLst>
              <a:ext uri="{FF2B5EF4-FFF2-40B4-BE49-F238E27FC236}">
                <a16:creationId xmlns:a16="http://schemas.microsoft.com/office/drawing/2014/main" id="{55D33D6C-246E-4779-A5EE-BF43161E045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53440" y="1825625"/>
          <a:ext cx="83972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7880">
                  <a:extLst>
                    <a:ext uri="{9D8B030D-6E8A-4147-A177-3AD203B41FA5}">
                      <a16:colId xmlns:a16="http://schemas.microsoft.com/office/drawing/2014/main" val="381196395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7753485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6534473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22145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Video adı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Gerçek sayı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Sayı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Doğruluk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777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Highway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27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92.31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292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Highway</a:t>
                      </a:r>
                      <a:r>
                        <a:rPr lang="tr-TR" dirty="0"/>
                        <a:t>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95.65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951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NUIII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95.46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376421"/>
                  </a:ext>
                </a:extLst>
              </a:tr>
            </a:tbl>
          </a:graphicData>
        </a:graphic>
      </p:graphicFrame>
      <p:graphicFrame>
        <p:nvGraphicFramePr>
          <p:cNvPr id="5" name="Tablo 4">
            <a:extLst>
              <a:ext uri="{FF2B5EF4-FFF2-40B4-BE49-F238E27FC236}">
                <a16:creationId xmlns:a16="http://schemas.microsoft.com/office/drawing/2014/main" id="{35A4FAAF-69EC-44FA-B02A-32EF69B3543A}"/>
              </a:ext>
            </a:extLst>
          </p:cNvPr>
          <p:cNvGraphicFramePr>
            <a:graphicFrameLocks/>
          </p:cNvGraphicFramePr>
          <p:nvPr/>
        </p:nvGraphicFramePr>
        <p:xfrm>
          <a:off x="838200" y="3943012"/>
          <a:ext cx="841248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81196395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87753485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6534473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22145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tr-TR" dirty="0" err="1"/>
                        <a:t>Frame</a:t>
                      </a:r>
                      <a:endParaRPr lang="tr-T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Gerçek sayı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Sayı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Doğruluk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777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1000 </a:t>
                      </a:r>
                      <a:r>
                        <a:rPr lang="tr-TR" dirty="0" err="1"/>
                        <a:t>frame</a:t>
                      </a:r>
                      <a:r>
                        <a:rPr lang="tr-TR" dirty="0"/>
                        <a:t> için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100.00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292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tr-TR" dirty="0"/>
                        <a:t>3000 </a:t>
                      </a:r>
                      <a:r>
                        <a:rPr lang="tr-TR" dirty="0" err="1"/>
                        <a:t>frame</a:t>
                      </a:r>
                      <a:r>
                        <a:rPr lang="tr-TR" dirty="0"/>
                        <a:t> için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95.45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951817"/>
                  </a:ext>
                </a:extLst>
              </a:tr>
              <a:tr h="314136">
                <a:tc>
                  <a:txBody>
                    <a:bodyPr/>
                    <a:lstStyle/>
                    <a:p>
                      <a:r>
                        <a:rPr lang="tr-TR" dirty="0"/>
                        <a:t>5000 </a:t>
                      </a:r>
                      <a:r>
                        <a:rPr lang="tr-TR" dirty="0" err="1"/>
                        <a:t>frame</a:t>
                      </a:r>
                      <a:r>
                        <a:rPr lang="tr-TR" dirty="0"/>
                        <a:t> için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dirty="0"/>
                        <a:t>98.57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3764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Metin kutusu 5">
                <a:extLst>
                  <a:ext uri="{FF2B5EF4-FFF2-40B4-BE49-F238E27FC236}">
                    <a16:creationId xmlns:a16="http://schemas.microsoft.com/office/drawing/2014/main" id="{D46868A3-F216-CFE8-7B13-63DD5229E3C2}"/>
                  </a:ext>
                </a:extLst>
              </p:cNvPr>
              <p:cNvSpPr txBox="1"/>
              <p:nvPr/>
            </p:nvSpPr>
            <p:spPr>
              <a:xfrm>
                <a:off x="1607820" y="3377500"/>
                <a:ext cx="6096000" cy="496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tr-TR" dirty="0"/>
                  <a:t>Error (%) =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𝐸𝑠𝑡𝑖𝑚𝑎𝑡𝑒𝑑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𝑁𝑂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𝑇𝑟𝑢𝑒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𝑁𝑂</m:t>
                        </m:r>
                      </m:den>
                    </m:f>
                    <m:r>
                      <a:rPr lang="tr-T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r>
                      <a:rPr lang="tr-TR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tr-TR" dirty="0"/>
              </a:p>
            </p:txBody>
          </p:sp>
        </mc:Choice>
        <mc:Fallback xmlns="">
          <p:sp>
            <p:nvSpPr>
              <p:cNvPr id="6" name="Metin kutusu 5">
                <a:extLst>
                  <a:ext uri="{FF2B5EF4-FFF2-40B4-BE49-F238E27FC236}">
                    <a16:creationId xmlns:a16="http://schemas.microsoft.com/office/drawing/2014/main" id="{D46868A3-F216-CFE8-7B13-63DD5229E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7820" y="3377500"/>
                <a:ext cx="6096000" cy="496996"/>
              </a:xfrm>
              <a:prstGeom prst="rect">
                <a:avLst/>
              </a:prstGeom>
              <a:blipFill>
                <a:blip r:embed="rId2"/>
                <a:stretch>
                  <a:fillRect l="-900" b="-7317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Metin kutusu 7">
            <a:extLst>
              <a:ext uri="{FF2B5EF4-FFF2-40B4-BE49-F238E27FC236}">
                <a16:creationId xmlns:a16="http://schemas.microsoft.com/office/drawing/2014/main" id="{15C363DC-4BAA-B4EC-D003-522DCC6B513D}"/>
              </a:ext>
            </a:extLst>
          </p:cNvPr>
          <p:cNvSpPr txBox="1"/>
          <p:nvPr/>
        </p:nvSpPr>
        <p:spPr>
          <a:xfrm>
            <a:off x="5829300" y="34290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dirty="0" err="1"/>
              <a:t>Presicion</a:t>
            </a:r>
            <a:r>
              <a:rPr lang="tr-TR" dirty="0"/>
              <a:t> (%) = 100 – </a:t>
            </a:r>
            <a:r>
              <a:rPr lang="tr-TR" dirty="0" err="1"/>
              <a:t>Error</a:t>
            </a:r>
            <a:r>
              <a:rPr lang="tr-TR" dirty="0"/>
              <a:t> (%)</a:t>
            </a:r>
          </a:p>
        </p:txBody>
      </p:sp>
    </p:spTree>
    <p:extLst>
      <p:ext uri="{BB962C8B-B14F-4D97-AF65-F5344CB8AC3E}">
        <p14:creationId xmlns:p14="http://schemas.microsoft.com/office/powerpoint/2010/main" val="63767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74E4CCD-9B9E-4544-BEB4-37146E3E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b="1" dirty="0"/>
              <a:t>Ortalama işlenme süresi (Her bir </a:t>
            </a:r>
            <a:r>
              <a:rPr lang="tr-TR" b="1" dirty="0" err="1"/>
              <a:t>frame</a:t>
            </a:r>
            <a:r>
              <a:rPr lang="tr-TR" b="1" dirty="0"/>
              <a:t> için)</a:t>
            </a:r>
          </a:p>
        </p:txBody>
      </p:sp>
      <p:pic>
        <p:nvPicPr>
          <p:cNvPr id="4" name="İçerik Yer Tutucusu 3">
            <a:extLst>
              <a:ext uri="{FF2B5EF4-FFF2-40B4-BE49-F238E27FC236}">
                <a16:creationId xmlns:a16="http://schemas.microsoft.com/office/drawing/2014/main" id="{74A64440-A97F-40D2-84D1-08E089794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6943"/>
          <a:stretch/>
        </p:blipFill>
        <p:spPr>
          <a:xfrm>
            <a:off x="1150240" y="2051507"/>
            <a:ext cx="5183333" cy="325755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DD6B0A87-D7BF-4045-8DFF-3DB219EAA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709" y="3301930"/>
            <a:ext cx="6636494" cy="597077"/>
          </a:xfrm>
          <a:prstGeom prst="rect">
            <a:avLst/>
          </a:prstGeom>
        </p:spPr>
      </p:pic>
      <p:sp>
        <p:nvSpPr>
          <p:cNvPr id="3" name="Metin kutusu 2">
            <a:extLst>
              <a:ext uri="{FF2B5EF4-FFF2-40B4-BE49-F238E27FC236}">
                <a16:creationId xmlns:a16="http://schemas.microsoft.com/office/drawing/2014/main" id="{95F7A721-02EA-4CF4-5BEA-0587C569D8B9}"/>
              </a:ext>
            </a:extLst>
          </p:cNvPr>
          <p:cNvSpPr txBox="1"/>
          <p:nvPr/>
        </p:nvSpPr>
        <p:spPr>
          <a:xfrm>
            <a:off x="7294880" y="4754880"/>
            <a:ext cx="3746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Çalıştığım video 60 </a:t>
            </a:r>
            <a:r>
              <a:rPr lang="tr-TR" dirty="0" err="1"/>
              <a:t>fps</a:t>
            </a:r>
            <a:r>
              <a:rPr lang="tr-TR" dirty="0"/>
              <a:t>.</a:t>
            </a:r>
          </a:p>
          <a:p>
            <a:r>
              <a:rPr lang="tr-TR" dirty="0"/>
              <a:t>60 * 0,005303 = 0.31818 s</a:t>
            </a:r>
          </a:p>
          <a:p>
            <a:r>
              <a:rPr lang="tr-TR" dirty="0"/>
              <a:t>Program </a:t>
            </a:r>
            <a:r>
              <a:rPr lang="tr-TR" dirty="0" err="1"/>
              <a:t>real</a:t>
            </a:r>
            <a:r>
              <a:rPr lang="tr-TR" dirty="0"/>
              <a:t> time olarak çalışıyor.</a:t>
            </a:r>
          </a:p>
        </p:txBody>
      </p:sp>
    </p:spTree>
    <p:extLst>
      <p:ext uri="{BB962C8B-B14F-4D97-AF65-F5344CB8AC3E}">
        <p14:creationId xmlns:p14="http://schemas.microsoft.com/office/powerpoint/2010/main" val="387422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>
            <a:extLst>
              <a:ext uri="{FF2B5EF4-FFF2-40B4-BE49-F238E27FC236}">
                <a16:creationId xmlns:a16="http://schemas.microsoft.com/office/drawing/2014/main" id="{6BECB570-D27A-4AD6-8955-788BE7300534}"/>
              </a:ext>
            </a:extLst>
          </p:cNvPr>
          <p:cNvSpPr/>
          <p:nvPr/>
        </p:nvSpPr>
        <p:spPr>
          <a:xfrm>
            <a:off x="0" y="-121920"/>
            <a:ext cx="431292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465AE14-C2C2-4C32-B82E-F9D4B461F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774" y="2054215"/>
            <a:ext cx="3774527" cy="3939250"/>
          </a:xfrm>
        </p:spPr>
        <p:txBody>
          <a:bodyPr>
            <a:noAutofit/>
          </a:bodyPr>
          <a:lstStyle/>
          <a:p>
            <a:r>
              <a:rPr lang="tr-TR" sz="1800" dirty="0" err="1">
                <a:solidFill>
                  <a:schemeClr val="bg1"/>
                </a:solidFill>
              </a:rPr>
              <a:t>Android</a:t>
            </a:r>
            <a:r>
              <a:rPr lang="tr-TR" sz="1800" dirty="0">
                <a:solidFill>
                  <a:schemeClr val="bg1"/>
                </a:solidFill>
              </a:rPr>
              <a:t> </a:t>
            </a:r>
            <a:r>
              <a:rPr lang="tr-TR" sz="1800" dirty="0" err="1">
                <a:solidFill>
                  <a:schemeClr val="bg1"/>
                </a:solidFill>
              </a:rPr>
              <a:t>Studio</a:t>
            </a:r>
            <a:r>
              <a:rPr lang="tr-TR" sz="1800" dirty="0">
                <a:solidFill>
                  <a:schemeClr val="bg1"/>
                </a:solidFill>
              </a:rPr>
              <a:t> ortamında Java dili kullanılarak </a:t>
            </a:r>
            <a:r>
              <a:rPr lang="tr-TR" sz="1800" dirty="0" err="1">
                <a:solidFill>
                  <a:schemeClr val="bg1"/>
                </a:solidFill>
              </a:rPr>
              <a:t>Android</a:t>
            </a:r>
            <a:r>
              <a:rPr lang="tr-TR" sz="1800" dirty="0">
                <a:solidFill>
                  <a:schemeClr val="bg1"/>
                </a:solidFill>
              </a:rPr>
              <a:t> uygulama tasarlandı.</a:t>
            </a:r>
          </a:p>
          <a:p>
            <a:r>
              <a:rPr lang="tr-TR" sz="1800" dirty="0">
                <a:solidFill>
                  <a:schemeClr val="bg1"/>
                </a:solidFill>
              </a:rPr>
              <a:t>220 V ile aç kapa mantığıyla çalışan ısıtıcı HW&amp;SW eklentisiyle çalışma performansı ayarlanabilir hale getirildi.</a:t>
            </a:r>
          </a:p>
          <a:p>
            <a:r>
              <a:rPr lang="tr-TR" sz="1800" dirty="0">
                <a:solidFill>
                  <a:schemeClr val="bg1"/>
                </a:solidFill>
              </a:rPr>
              <a:t>PID kontrol algoritması MCU üzerinde gerçekleştirildi.</a:t>
            </a:r>
          </a:p>
          <a:p>
            <a:r>
              <a:rPr lang="tr-TR" sz="1800" dirty="0">
                <a:solidFill>
                  <a:schemeClr val="bg1"/>
                </a:solidFill>
              </a:rPr>
              <a:t>HC-06 Bluetooth modülü, DS18B20 su geçirmez sıcaklık  </a:t>
            </a:r>
            <a:r>
              <a:rPr lang="tr-TR" sz="1800" dirty="0" err="1">
                <a:solidFill>
                  <a:schemeClr val="bg1"/>
                </a:solidFill>
              </a:rPr>
              <a:t>sensörü</a:t>
            </a:r>
            <a:r>
              <a:rPr lang="tr-TR" sz="1800" dirty="0">
                <a:solidFill>
                  <a:schemeClr val="bg1"/>
                </a:solidFill>
              </a:rPr>
              <a:t>, MSP430 </a:t>
            </a:r>
            <a:r>
              <a:rPr lang="tr-TR" sz="1800" dirty="0" err="1">
                <a:solidFill>
                  <a:schemeClr val="bg1"/>
                </a:solidFill>
              </a:rPr>
              <a:t>mikrodenetleyicisi</a:t>
            </a:r>
            <a:r>
              <a:rPr lang="tr-TR" sz="1800" dirty="0">
                <a:solidFill>
                  <a:schemeClr val="bg1"/>
                </a:solidFill>
              </a:rPr>
              <a:t> ve diğer elemanları iki katlı baskı devre haline getirildi.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81732C39-785D-4D08-824B-F55C06C70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959" y="97300"/>
            <a:ext cx="3660787" cy="1435444"/>
          </a:xfrm>
        </p:spPr>
        <p:txBody>
          <a:bodyPr>
            <a:normAutofit fontScale="90000"/>
          </a:bodyPr>
          <a:lstStyle/>
          <a:p>
            <a:br>
              <a:rPr lang="tr-TR" sz="4400" dirty="0">
                <a:solidFill>
                  <a:srgbClr val="FFFFFF"/>
                </a:solidFill>
              </a:rPr>
            </a:br>
            <a:r>
              <a:rPr lang="tr-TR" sz="3600" dirty="0">
                <a:solidFill>
                  <a:srgbClr val="FFFFFF"/>
                </a:solidFill>
              </a:rPr>
              <a:t>Sıcaklığı Ayarlanabilir Su Isıtıcı</a:t>
            </a:r>
            <a:endParaRPr lang="tr-TR" sz="3600" dirty="0"/>
          </a:p>
        </p:txBody>
      </p:sp>
      <p:cxnSp>
        <p:nvCxnSpPr>
          <p:cNvPr id="6" name="Düz Bağlayıcı 5">
            <a:extLst>
              <a:ext uri="{FF2B5EF4-FFF2-40B4-BE49-F238E27FC236}">
                <a16:creationId xmlns:a16="http://schemas.microsoft.com/office/drawing/2014/main" id="{8B68224E-1D9B-4A72-AA68-8892EFD8B3BF}"/>
              </a:ext>
            </a:extLst>
          </p:cNvPr>
          <p:cNvCxnSpPr>
            <a:stCxn id="4" idx="3"/>
            <a:endCxn id="4" idx="3"/>
          </p:cNvCxnSpPr>
          <p:nvPr/>
        </p:nvCxnSpPr>
        <p:spPr>
          <a:xfrm>
            <a:off x="4312920" y="330708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Düz Bağlayıcı 7">
            <a:extLst>
              <a:ext uri="{FF2B5EF4-FFF2-40B4-BE49-F238E27FC236}">
                <a16:creationId xmlns:a16="http://schemas.microsoft.com/office/drawing/2014/main" id="{FDDE7BA5-4E48-4110-BC99-58157E2914EA}"/>
              </a:ext>
            </a:extLst>
          </p:cNvPr>
          <p:cNvCxnSpPr>
            <a:cxnSpLocks/>
          </p:cNvCxnSpPr>
          <p:nvPr/>
        </p:nvCxnSpPr>
        <p:spPr>
          <a:xfrm>
            <a:off x="8625840" y="2971800"/>
            <a:ext cx="3566158" cy="0"/>
          </a:xfrm>
          <a:prstGeom prst="line">
            <a:avLst/>
          </a:prstGeom>
          <a:ln w="984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Düz Bağlayıcı 8">
            <a:extLst>
              <a:ext uri="{FF2B5EF4-FFF2-40B4-BE49-F238E27FC236}">
                <a16:creationId xmlns:a16="http://schemas.microsoft.com/office/drawing/2014/main" id="{70BBB488-99FA-48CD-A995-EA5C2DBD7913}"/>
              </a:ext>
            </a:extLst>
          </p:cNvPr>
          <p:cNvCxnSpPr>
            <a:cxnSpLocks/>
          </p:cNvCxnSpPr>
          <p:nvPr/>
        </p:nvCxnSpPr>
        <p:spPr>
          <a:xfrm flipV="1">
            <a:off x="8625840" y="0"/>
            <a:ext cx="0" cy="6858000"/>
          </a:xfrm>
          <a:prstGeom prst="line">
            <a:avLst/>
          </a:prstGeom>
          <a:ln w="1143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Resim 11">
            <a:extLst>
              <a:ext uri="{FF2B5EF4-FFF2-40B4-BE49-F238E27FC236}">
                <a16:creationId xmlns:a16="http://schemas.microsoft.com/office/drawing/2014/main" id="{DF032B43-91B8-47EC-A5C8-3DD07541A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981" y="815022"/>
            <a:ext cx="3692365" cy="4923155"/>
          </a:xfrm>
          <a:prstGeom prst="rect">
            <a:avLst/>
          </a:prstGeom>
        </p:spPr>
      </p:pic>
      <p:pic>
        <p:nvPicPr>
          <p:cNvPr id="17" name="İçerik Yer Tutucusu 4" descr="metin, duvar, saat içeren bir resim&#10;&#10;Açıklama otomatik olarak oluşturuldu">
            <a:extLst>
              <a:ext uri="{FF2B5EF4-FFF2-40B4-BE49-F238E27FC236}">
                <a16:creationId xmlns:a16="http://schemas.microsoft.com/office/drawing/2014/main" id="{54968EE5-1607-4519-B17E-A825963982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41" r="13815" b="18776"/>
          <a:stretch/>
        </p:blipFill>
        <p:spPr>
          <a:xfrm>
            <a:off x="9098075" y="172342"/>
            <a:ext cx="2774533" cy="2600447"/>
          </a:xfrm>
          <a:prstGeom prst="rect">
            <a:avLst/>
          </a:prstGeom>
        </p:spPr>
      </p:pic>
      <p:pic>
        <p:nvPicPr>
          <p:cNvPr id="18" name="Resim 17" descr="iç mekan, tablo, masa, ofis içeren bir resim&#10;&#10;Açıklama otomatik olarak oluşturuldu">
            <a:extLst>
              <a:ext uri="{FF2B5EF4-FFF2-40B4-BE49-F238E27FC236}">
                <a16:creationId xmlns:a16="http://schemas.microsoft.com/office/drawing/2014/main" id="{F8581F4F-FFA2-4F27-8442-EFDCBAE1AC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2" r="7572" b="31707"/>
          <a:stretch/>
        </p:blipFill>
        <p:spPr>
          <a:xfrm>
            <a:off x="9098075" y="3276599"/>
            <a:ext cx="2814248" cy="3337301"/>
          </a:xfrm>
          <a:prstGeom prst="rect">
            <a:avLst/>
          </a:prstGeom>
        </p:spPr>
      </p:pic>
      <p:cxnSp>
        <p:nvCxnSpPr>
          <p:cNvPr id="20" name="Düz Bağlayıcı 19">
            <a:extLst>
              <a:ext uri="{FF2B5EF4-FFF2-40B4-BE49-F238E27FC236}">
                <a16:creationId xmlns:a16="http://schemas.microsoft.com/office/drawing/2014/main" id="{AA5127F9-942F-48EA-AB59-50B5A552519C}"/>
              </a:ext>
            </a:extLst>
          </p:cNvPr>
          <p:cNvCxnSpPr>
            <a:cxnSpLocks/>
          </p:cNvCxnSpPr>
          <p:nvPr/>
        </p:nvCxnSpPr>
        <p:spPr>
          <a:xfrm>
            <a:off x="441959" y="1875806"/>
            <a:ext cx="3566158" cy="0"/>
          </a:xfrm>
          <a:prstGeom prst="line">
            <a:avLst/>
          </a:prstGeom>
          <a:ln w="984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729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</TotalTime>
  <Words>703</Words>
  <Application>Microsoft Office PowerPoint</Application>
  <PresentationFormat>Geniş ekran</PresentationFormat>
  <Paragraphs>99</Paragraphs>
  <Slides>28</Slides>
  <Notes>0</Notes>
  <HiddenSlides>14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Times New Roman</vt:lpstr>
      <vt:lpstr>Office Teması</vt:lpstr>
      <vt:lpstr>DC Güç Kaynağı</vt:lpstr>
      <vt:lpstr>Cisim tespit projesi</vt:lpstr>
      <vt:lpstr>Araç Sayma Projesi</vt:lpstr>
      <vt:lpstr>Ön plan maskesini elde etme (Hareketli nesneyi bulma)</vt:lpstr>
      <vt:lpstr>Verimli Araç Sayma Yaklaşımı</vt:lpstr>
      <vt:lpstr>Verimli Araç Sayma Yaklaşımı</vt:lpstr>
      <vt:lpstr>Araç sayma doğruluğu</vt:lpstr>
      <vt:lpstr>Ortalama işlenme süresi (Her bir frame için)</vt:lpstr>
      <vt:lpstr> Sıcaklığı Ayarlanabilir Su Isıtıcı</vt:lpstr>
      <vt:lpstr>Block Diagram </vt:lpstr>
      <vt:lpstr>PID Control</vt:lpstr>
      <vt:lpstr>Baskı Devre - Donanım</vt:lpstr>
      <vt:lpstr>FPGA ile OLED’de ortamın sıcaklık bilgisini görüntüleme</vt:lpstr>
      <vt:lpstr>IIC protokolü</vt:lpstr>
      <vt:lpstr>Genel Sistem ve FPGA Blok tasarımı</vt:lpstr>
      <vt:lpstr>PowerPoint Sunusu</vt:lpstr>
      <vt:lpstr>OLED’e değer yazma</vt:lpstr>
      <vt:lpstr>Block RAM içeriği (ROM)</vt:lpstr>
      <vt:lpstr>Baskı Devre</vt:lpstr>
      <vt:lpstr>Pynq Z2 ile Face Detection uygulaması</vt:lpstr>
      <vt:lpstr>Face Detection – Block Design</vt:lpstr>
      <vt:lpstr>Face Detection – Python kodu</vt:lpstr>
      <vt:lpstr>Face Detection – Python kodu</vt:lpstr>
      <vt:lpstr>Face Detection – Python kodu</vt:lpstr>
      <vt:lpstr>Akıllı Ev Projesi</vt:lpstr>
      <vt:lpstr>Aracın CAN-Bus verilerinin gerçek zamanlı gösterimi </vt:lpstr>
      <vt:lpstr>CAN Bus Frame</vt:lpstr>
      <vt:lpstr>DİNLEDİĞİNİZ İÇİN TEŞEKKÜRLER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 Güç Kaynağı</dc:title>
  <dc:creator>Burak Y.</dc:creator>
  <cp:lastModifiedBy>Burak Y.</cp:lastModifiedBy>
  <cp:revision>27</cp:revision>
  <dcterms:created xsi:type="dcterms:W3CDTF">2022-02-08T10:51:45Z</dcterms:created>
  <dcterms:modified xsi:type="dcterms:W3CDTF">2022-06-08T17:11:38Z</dcterms:modified>
</cp:coreProperties>
</file>